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29"/>
  </p:notesMasterIdLst>
  <p:sldIdLst>
    <p:sldId id="256" r:id="rId3"/>
    <p:sldId id="292" r:id="rId4"/>
    <p:sldId id="258" r:id="rId5"/>
    <p:sldId id="259" r:id="rId6"/>
    <p:sldId id="260" r:id="rId7"/>
    <p:sldId id="288" r:id="rId8"/>
    <p:sldId id="262" r:id="rId9"/>
    <p:sldId id="264" r:id="rId10"/>
    <p:sldId id="265" r:id="rId11"/>
    <p:sldId id="266" r:id="rId12"/>
    <p:sldId id="267" r:id="rId13"/>
    <p:sldId id="289" r:id="rId14"/>
    <p:sldId id="290" r:id="rId15"/>
    <p:sldId id="268" r:id="rId16"/>
    <p:sldId id="269" r:id="rId17"/>
    <p:sldId id="270" r:id="rId18"/>
    <p:sldId id="291" r:id="rId19"/>
    <p:sldId id="271" r:id="rId20"/>
    <p:sldId id="272" r:id="rId21"/>
    <p:sldId id="273" r:id="rId22"/>
    <p:sldId id="275" r:id="rId23"/>
    <p:sldId id="277" r:id="rId24"/>
    <p:sldId id="281" r:id="rId25"/>
    <p:sldId id="280" r:id="rId26"/>
    <p:sldId id="282" r:id="rId27"/>
    <p:sldId id="284" r:id="rId28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3699"/>
  </p:normalViewPr>
  <p:slideViewPr>
    <p:cSldViewPr snapToGrid="0" snapToObjects="1">
      <p:cViewPr varScale="1">
        <p:scale>
          <a:sx n="64" d="100"/>
          <a:sy n="64" d="100"/>
        </p:scale>
        <p:origin x="66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hdphoto1.wdp>
</file>

<file path=ppt/media/image1.tiff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2020/12/31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196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4352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7868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67574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45354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5721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5459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73010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1588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767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99250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1066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2402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3874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3639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841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2470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852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82662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6771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37768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496406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  <p:sldLayoutId id="2147483705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图书馆管理系统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Library management system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3413234" y="4606090"/>
            <a:ext cx="6971737" cy="823159"/>
          </a:xfrm>
        </p:spPr>
        <p:txBody>
          <a:bodyPr/>
          <a:lstStyle/>
          <a:p>
            <a:pPr marL="0" indent="0" algn="r">
              <a:buNone/>
            </a:pPr>
            <a:r>
              <a:rPr kumimoji="1" lang="en-US" altLang="zh-CN" sz="2400" dirty="0"/>
              <a:t>—— </a:t>
            </a:r>
            <a:r>
              <a:rPr kumimoji="1" lang="zh-CN" altLang="en-US" sz="2400" dirty="0"/>
              <a:t>黄</a:t>
            </a:r>
            <a:r>
              <a:rPr kumimoji="1" lang="en-US" altLang="zh-CN" sz="2400" dirty="0"/>
              <a:t>  </a:t>
            </a:r>
            <a:r>
              <a:rPr kumimoji="1" lang="zh-CN" altLang="en-US" sz="2400" dirty="0"/>
              <a:t>旭、黎庆康</a:t>
            </a:r>
            <a:endParaRPr kumimoji="1" lang="en-US" altLang="zh-CN" sz="2400" dirty="0"/>
          </a:p>
          <a:p>
            <a:pPr algn="r"/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37760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整套借书流程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71472"/>
          <a:stretch/>
        </p:blipFill>
        <p:spPr>
          <a:xfrm>
            <a:off x="0" y="1233888"/>
            <a:ext cx="12192000" cy="195549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22289" y="1233888"/>
            <a:ext cx="3542682" cy="195549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923944" y="4008478"/>
            <a:ext cx="3092420" cy="1869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借书信息录入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查询需借阅的书籍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输入借阅者信息与借阅时间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校对后成功借阅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列表实时动态更新馆藏信息</a:t>
            </a:r>
          </a:p>
        </p:txBody>
      </p:sp>
      <p:sp>
        <p:nvSpPr>
          <p:cNvPr id="6" name="矩形 5"/>
          <p:cNvSpPr/>
          <p:nvPr/>
        </p:nvSpPr>
        <p:spPr>
          <a:xfrm>
            <a:off x="533783" y="505014"/>
            <a:ext cx="2810385" cy="34132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16600" b="1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7" name="文本框 8"/>
          <p:cNvSpPr txBox="1"/>
          <p:nvPr/>
        </p:nvSpPr>
        <p:spPr>
          <a:xfrm>
            <a:off x="4206052" y="4008478"/>
            <a:ext cx="3092420" cy="138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借书信息修改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读者信息的修改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借阅时间的延期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" name="文本框 8"/>
          <p:cNvSpPr txBox="1"/>
          <p:nvPr/>
        </p:nvSpPr>
        <p:spPr>
          <a:xfrm>
            <a:off x="7488161" y="4008478"/>
            <a:ext cx="3092420" cy="138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还书信息删除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提前还书处理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逾期归还提示联系管理员</a:t>
            </a:r>
          </a:p>
        </p:txBody>
      </p:sp>
    </p:spTree>
    <p:extLst>
      <p:ext uri="{BB962C8B-B14F-4D97-AF65-F5344CB8AC3E}">
        <p14:creationId xmlns:p14="http://schemas.microsoft.com/office/powerpoint/2010/main" val="86179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整套借书流程</a:t>
            </a:r>
          </a:p>
        </p:txBody>
      </p:sp>
      <p:sp>
        <p:nvSpPr>
          <p:cNvPr id="10" name="文本框 8"/>
          <p:cNvSpPr txBox="1"/>
          <p:nvPr/>
        </p:nvSpPr>
        <p:spPr>
          <a:xfrm>
            <a:off x="8157174" y="3052274"/>
            <a:ext cx="2840119" cy="1341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、搜索想要借阅的书籍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2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、选择需要借阅的书籍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3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、输入借阅者信息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4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、点击借阅按钮完成借阅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157175" y="2647182"/>
            <a:ext cx="121058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/>
                </a:solidFill>
              </a:rPr>
              <a:t>借书录入</a:t>
            </a:r>
            <a:endParaRPr lang="en-US" altLang="zh-CN" sz="2000" b="1" dirty="0">
              <a:solidFill>
                <a:schemeClr val="accent2"/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F0E85E1B-AD80-449C-AC0C-AAE9946BF731}"/>
              </a:ext>
            </a:extLst>
          </p:cNvPr>
          <p:cNvSpPr/>
          <p:nvPr/>
        </p:nvSpPr>
        <p:spPr>
          <a:xfrm flipV="1">
            <a:off x="7315836" y="2851052"/>
            <a:ext cx="76573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57FDB131-1325-4DF3-8EC3-F6110A5BB8A7}"/>
              </a:ext>
            </a:extLst>
          </p:cNvPr>
          <p:cNvSpPr/>
          <p:nvPr/>
        </p:nvSpPr>
        <p:spPr>
          <a:xfrm>
            <a:off x="7265326" y="2858198"/>
            <a:ext cx="816249" cy="814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2"/>
                </a:solidFill>
              </a:rPr>
              <a:t>01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A771451-CB5E-4E31-A7DD-27F139B4E8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289" y="1814888"/>
            <a:ext cx="6414033" cy="37410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整套借书流程</a:t>
            </a:r>
          </a:p>
        </p:txBody>
      </p:sp>
      <p:sp>
        <p:nvSpPr>
          <p:cNvPr id="13" name="矩形 12"/>
          <p:cNvSpPr/>
          <p:nvPr/>
        </p:nvSpPr>
        <p:spPr>
          <a:xfrm flipV="1">
            <a:off x="7321878" y="3233423"/>
            <a:ext cx="76573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8"/>
          <p:cNvSpPr txBox="1"/>
          <p:nvPr/>
        </p:nvSpPr>
        <p:spPr>
          <a:xfrm>
            <a:off x="8163217" y="3399081"/>
            <a:ext cx="2517668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点击延期按钮可以延长借阅时间</a:t>
            </a:r>
          </a:p>
        </p:txBody>
      </p:sp>
      <p:sp>
        <p:nvSpPr>
          <p:cNvPr id="15" name="矩形 14"/>
          <p:cNvSpPr/>
          <p:nvPr/>
        </p:nvSpPr>
        <p:spPr>
          <a:xfrm>
            <a:off x="8163217" y="3013978"/>
            <a:ext cx="121058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/>
                </a:solidFill>
              </a:rPr>
              <a:t>信息修改</a:t>
            </a:r>
            <a:endParaRPr lang="en-US" altLang="zh-CN" sz="2000" b="1" dirty="0">
              <a:solidFill>
                <a:schemeClr val="accent2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271367" y="3233423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2"/>
                </a:solidFill>
              </a:rPr>
              <a:t>02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66323DA-1569-4C64-8844-C507A81113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853" y="1822171"/>
            <a:ext cx="6664984" cy="38883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972945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整套借书流程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FAA882F-D623-4454-8CBB-AC0EA1CE50A6}"/>
              </a:ext>
            </a:extLst>
          </p:cNvPr>
          <p:cNvSpPr/>
          <p:nvPr/>
        </p:nvSpPr>
        <p:spPr>
          <a:xfrm>
            <a:off x="7284584" y="2410026"/>
            <a:ext cx="816249" cy="814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2"/>
                </a:solidFill>
              </a:rPr>
              <a:t>03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B8A08CBF-C233-4DAE-ACA2-4D031DBB5F09}"/>
              </a:ext>
            </a:extLst>
          </p:cNvPr>
          <p:cNvSpPr/>
          <p:nvPr/>
        </p:nvSpPr>
        <p:spPr>
          <a:xfrm flipV="1">
            <a:off x="7328543" y="2410026"/>
            <a:ext cx="76573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A41F8A11-9B8B-4B34-86F3-F971D6BA1657}"/>
              </a:ext>
            </a:extLst>
          </p:cNvPr>
          <p:cNvSpPr/>
          <p:nvPr/>
        </p:nvSpPr>
        <p:spPr>
          <a:xfrm>
            <a:off x="8197995" y="2183297"/>
            <a:ext cx="121058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/>
                </a:solidFill>
              </a:rPr>
              <a:t>还书操作</a:t>
            </a:r>
            <a:endParaRPr lang="en-US" altLang="zh-CN" sz="2000" b="1" dirty="0">
              <a:solidFill>
                <a:schemeClr val="accent2"/>
              </a:solidFill>
            </a:endParaRPr>
          </a:p>
        </p:txBody>
      </p:sp>
      <p:sp>
        <p:nvSpPr>
          <p:cNvPr id="25" name="文本框 8">
            <a:extLst>
              <a:ext uri="{FF2B5EF4-FFF2-40B4-BE49-F238E27FC236}">
                <a16:creationId xmlns:a16="http://schemas.microsoft.com/office/drawing/2014/main" id="{EDA34C11-85F0-47DF-BBD8-0A3957D64E4E}"/>
              </a:ext>
            </a:extLst>
          </p:cNvPr>
          <p:cNvSpPr txBox="1"/>
          <p:nvPr/>
        </p:nvSpPr>
        <p:spPr>
          <a:xfrm>
            <a:off x="8197994" y="2622807"/>
            <a:ext cx="2921761" cy="2621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、通过读者的唯一标识符读者学号进行查询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2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、按下查询按钮后，下方框内随即出现该学号学生所借阅的书籍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3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、选择需要还书的借阅信息后点击还书，即可完成幻术操作。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569B238-21BC-4EAE-A6A8-CF4D582B11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853" y="1822171"/>
            <a:ext cx="6664984" cy="38883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55511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82171789-33A9-4E27-97A6-3353116F5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938" y="2019802"/>
            <a:ext cx="3448279" cy="20148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85347F9-293E-4676-A427-B7227914D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8785" y="2019803"/>
            <a:ext cx="3448279" cy="20148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整套借书流程</a:t>
            </a:r>
          </a:p>
        </p:txBody>
      </p:sp>
      <p:sp>
        <p:nvSpPr>
          <p:cNvPr id="6" name="文本框 8"/>
          <p:cNvSpPr txBox="1"/>
          <p:nvPr/>
        </p:nvSpPr>
        <p:spPr>
          <a:xfrm>
            <a:off x="1716059" y="5206432"/>
            <a:ext cx="8759883" cy="1021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600" dirty="0">
                <a:solidFill>
                  <a:srgbClr val="000000"/>
                </a:solidFill>
                <a:latin typeface="+mn-ea"/>
              </a:rPr>
              <a:t>       总之，整套借书的流程是灵活可变的，它不会因为一些突发的事件导致全局的阵脚大乱，无论是书的库，用户的库，还是借书这个操作的库都是可根据操作来变化的，它不是写死的，也更不是谁都能控制的。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AC51C64-FC92-4672-AA6B-EF9CEC76CB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85"/>
          <a:stretch/>
        </p:blipFill>
        <p:spPr>
          <a:xfrm>
            <a:off x="2994316" y="979628"/>
            <a:ext cx="6203371" cy="35745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1675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图书管理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图书管理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1095943" y="1900886"/>
            <a:ext cx="7590858" cy="1211605"/>
            <a:chOff x="1095944" y="2304646"/>
            <a:chExt cx="7590858" cy="1211605"/>
          </a:xfrm>
        </p:grpSpPr>
        <p:grpSp>
          <p:nvGrpSpPr>
            <p:cNvPr id="6" name="组 5"/>
            <p:cNvGrpSpPr/>
            <p:nvPr/>
          </p:nvGrpSpPr>
          <p:grpSpPr>
            <a:xfrm rot="16200000" flipH="1">
              <a:off x="4094153" y="-660763"/>
              <a:ext cx="1178805" cy="7175223"/>
              <a:chOff x="679898" y="2754217"/>
              <a:chExt cx="1178805" cy="7175223"/>
            </a:xfrm>
            <a:solidFill>
              <a:schemeClr val="accent3"/>
            </a:solidFill>
          </p:grpSpPr>
          <p:sp>
            <p:nvSpPr>
              <p:cNvPr id="7" name="斜纹 6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856169" y="3343620"/>
                <a:ext cx="413132" cy="65858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9" name="三角形 8"/>
            <p:cNvSpPr/>
            <p:nvPr/>
          </p:nvSpPr>
          <p:spPr>
            <a:xfrm rot="5400000">
              <a:off x="8063347" y="2512465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8873600" y="2477928"/>
            <a:ext cx="2517668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让新进的图书能够直接添加入库，及时更新现有书籍。</a:t>
            </a:r>
          </a:p>
        </p:txBody>
      </p:sp>
      <p:sp>
        <p:nvSpPr>
          <p:cNvPr id="13" name="矩形 12"/>
          <p:cNvSpPr/>
          <p:nvPr/>
        </p:nvSpPr>
        <p:spPr>
          <a:xfrm>
            <a:off x="8873600" y="2030646"/>
            <a:ext cx="1723549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图书信息添加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1929485" y="2921111"/>
            <a:ext cx="3901301" cy="1211604"/>
            <a:chOff x="1095945" y="2304648"/>
            <a:chExt cx="3901301" cy="1211604"/>
          </a:xfrm>
        </p:grpSpPr>
        <p:grpSp>
          <p:nvGrpSpPr>
            <p:cNvPr id="18" name="组 17"/>
            <p:cNvGrpSpPr/>
            <p:nvPr/>
          </p:nvGrpSpPr>
          <p:grpSpPr>
            <a:xfrm rot="16200000" flipH="1">
              <a:off x="2249375" y="1184017"/>
              <a:ext cx="1178805" cy="3485665"/>
              <a:chOff x="679898" y="2754217"/>
              <a:chExt cx="1178805" cy="3485665"/>
            </a:xfrm>
            <a:solidFill>
              <a:schemeClr val="accent3"/>
            </a:solidFill>
          </p:grpSpPr>
          <p:sp>
            <p:nvSpPr>
              <p:cNvPr id="20" name="斜纹 19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856170" y="3343622"/>
                <a:ext cx="413132" cy="28962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9" name="三角形 18"/>
            <p:cNvSpPr/>
            <p:nvPr/>
          </p:nvSpPr>
          <p:spPr>
            <a:xfrm rot="5400000">
              <a:off x="4373791" y="2512467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2" name="文本框 8"/>
          <p:cNvSpPr txBox="1"/>
          <p:nvPr/>
        </p:nvSpPr>
        <p:spPr>
          <a:xfrm>
            <a:off x="5939884" y="3481218"/>
            <a:ext cx="2517668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若有图书的更新与信息的更正可以快速完成信息的变更。</a:t>
            </a:r>
          </a:p>
        </p:txBody>
      </p:sp>
      <p:sp>
        <p:nvSpPr>
          <p:cNvPr id="23" name="矩形 22"/>
          <p:cNvSpPr/>
          <p:nvPr/>
        </p:nvSpPr>
        <p:spPr>
          <a:xfrm>
            <a:off x="5939884" y="3033936"/>
            <a:ext cx="1723549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图书信息更改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2793291" y="4168893"/>
            <a:ext cx="1612454" cy="1157663"/>
            <a:chOff x="1069655" y="2304649"/>
            <a:chExt cx="1612454" cy="1157663"/>
          </a:xfrm>
        </p:grpSpPr>
        <p:grpSp>
          <p:nvGrpSpPr>
            <p:cNvPr id="28" name="组 27"/>
            <p:cNvGrpSpPr/>
            <p:nvPr/>
          </p:nvGrpSpPr>
          <p:grpSpPr>
            <a:xfrm rot="16200000" flipH="1">
              <a:off x="1152419" y="2318162"/>
              <a:ext cx="1061386" cy="1226914"/>
              <a:chOff x="743376" y="2727926"/>
              <a:chExt cx="1061386" cy="1226914"/>
            </a:xfrm>
            <a:solidFill>
              <a:schemeClr val="accent3"/>
            </a:solidFill>
          </p:grpSpPr>
          <p:sp>
            <p:nvSpPr>
              <p:cNvPr id="30" name="斜纹 29"/>
              <p:cNvSpPr/>
              <p:nvPr/>
            </p:nvSpPr>
            <p:spPr>
              <a:xfrm rot="18900000">
                <a:off x="743376" y="2727926"/>
                <a:ext cx="1061386" cy="1074870"/>
              </a:xfrm>
              <a:prstGeom prst="diagStripe">
                <a:avLst>
                  <a:gd name="adj" fmla="val 4531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856169" y="3343623"/>
                <a:ext cx="413132" cy="61121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29" name="三角形 28"/>
            <p:cNvSpPr/>
            <p:nvPr/>
          </p:nvSpPr>
          <p:spPr>
            <a:xfrm rot="5400000">
              <a:off x="2058654" y="2512468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2" name="文本框 8"/>
          <p:cNvSpPr txBox="1"/>
          <p:nvPr/>
        </p:nvSpPr>
        <p:spPr>
          <a:xfrm>
            <a:off x="4502058" y="4745935"/>
            <a:ext cx="2517668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已经不存在，或被遗失的书籍，可以快速删除，以免借空书。</a:t>
            </a:r>
          </a:p>
        </p:txBody>
      </p:sp>
      <p:sp>
        <p:nvSpPr>
          <p:cNvPr id="33" name="矩形 32"/>
          <p:cNvSpPr/>
          <p:nvPr/>
        </p:nvSpPr>
        <p:spPr>
          <a:xfrm>
            <a:off x="4502058" y="4298653"/>
            <a:ext cx="1723549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图书信息删除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图书管理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图书添加</a:t>
            </a:r>
          </a:p>
        </p:txBody>
      </p:sp>
      <p:sp>
        <p:nvSpPr>
          <p:cNvPr id="52" name="泪珠形 57">
            <a:extLst>
              <a:ext uri="{FF2B5EF4-FFF2-40B4-BE49-F238E27FC236}">
                <a16:creationId xmlns:a16="http://schemas.microsoft.com/office/drawing/2014/main" id="{1B611705-04C1-457C-B83B-FB0014B38A76}"/>
              </a:ext>
            </a:extLst>
          </p:cNvPr>
          <p:cNvSpPr/>
          <p:nvPr/>
        </p:nvSpPr>
        <p:spPr>
          <a:xfrm>
            <a:off x="8173586" y="4177048"/>
            <a:ext cx="1044362" cy="1044362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3" name="组合 22">
            <a:extLst>
              <a:ext uri="{FF2B5EF4-FFF2-40B4-BE49-F238E27FC236}">
                <a16:creationId xmlns:a16="http://schemas.microsoft.com/office/drawing/2014/main" id="{B2BEBCFA-8E12-42DB-BC5E-55C4F0D71E9D}"/>
              </a:ext>
            </a:extLst>
          </p:cNvPr>
          <p:cNvGrpSpPr/>
          <p:nvPr/>
        </p:nvGrpSpPr>
        <p:grpSpPr>
          <a:xfrm>
            <a:off x="8461290" y="4504364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54" name="Freeform 12">
              <a:extLst>
                <a:ext uri="{FF2B5EF4-FFF2-40B4-BE49-F238E27FC236}">
                  <a16:creationId xmlns:a16="http://schemas.microsoft.com/office/drawing/2014/main" id="{D3C5BA73-399A-4198-8F00-14EE378B962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id="{015A1F14-CD45-46D0-B530-151CAEF5FA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4">
              <a:extLst>
                <a:ext uri="{FF2B5EF4-FFF2-40B4-BE49-F238E27FC236}">
                  <a16:creationId xmlns:a16="http://schemas.microsoft.com/office/drawing/2014/main" id="{A8D8DA13-52AE-458B-A07B-3AE67EB7F1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5">
              <a:extLst>
                <a:ext uri="{FF2B5EF4-FFF2-40B4-BE49-F238E27FC236}">
                  <a16:creationId xmlns:a16="http://schemas.microsoft.com/office/drawing/2014/main" id="{2E04383C-A596-4FE1-B688-C6B5E520E4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6">
              <a:extLst>
                <a:ext uri="{FF2B5EF4-FFF2-40B4-BE49-F238E27FC236}">
                  <a16:creationId xmlns:a16="http://schemas.microsoft.com/office/drawing/2014/main" id="{2DB7DABA-ACB4-4E84-A751-F2BC063135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7">
              <a:extLst>
                <a:ext uri="{FF2B5EF4-FFF2-40B4-BE49-F238E27FC236}">
                  <a16:creationId xmlns:a16="http://schemas.microsoft.com/office/drawing/2014/main" id="{8FCDA166-7306-4902-9077-308E5FED32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8">
              <a:extLst>
                <a:ext uri="{FF2B5EF4-FFF2-40B4-BE49-F238E27FC236}">
                  <a16:creationId xmlns:a16="http://schemas.microsoft.com/office/drawing/2014/main" id="{9C7CBA66-63B4-49ED-B660-CE4890FB10F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1" name="文本框 8">
            <a:extLst>
              <a:ext uri="{FF2B5EF4-FFF2-40B4-BE49-F238E27FC236}">
                <a16:creationId xmlns:a16="http://schemas.microsoft.com/office/drawing/2014/main" id="{02421F90-F949-4754-9FE6-C19BA2E80A56}"/>
              </a:ext>
            </a:extLst>
          </p:cNvPr>
          <p:cNvSpPr txBox="1"/>
          <p:nvPr/>
        </p:nvSpPr>
        <p:spPr>
          <a:xfrm>
            <a:off x="9291104" y="4522291"/>
            <a:ext cx="2517668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点击添加按钮添加成功</a:t>
            </a: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40710750-7CEC-4013-958D-BFA672C031F0}"/>
              </a:ext>
            </a:extLst>
          </p:cNvPr>
          <p:cNvSpPr/>
          <p:nvPr/>
        </p:nvSpPr>
        <p:spPr>
          <a:xfrm>
            <a:off x="9291104" y="4075009"/>
            <a:ext cx="121058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添加图书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3" name="泪珠形 81">
            <a:extLst>
              <a:ext uri="{FF2B5EF4-FFF2-40B4-BE49-F238E27FC236}">
                <a16:creationId xmlns:a16="http://schemas.microsoft.com/office/drawing/2014/main" id="{A3A02851-E20D-48E7-AC58-CF7EFBC9FC2D}"/>
              </a:ext>
            </a:extLst>
          </p:cNvPr>
          <p:cNvSpPr/>
          <p:nvPr/>
        </p:nvSpPr>
        <p:spPr>
          <a:xfrm>
            <a:off x="8173586" y="2878233"/>
            <a:ext cx="1044362" cy="1044362"/>
          </a:xfrm>
          <a:prstGeom prst="teardrop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4" name="组合 22">
            <a:extLst>
              <a:ext uri="{FF2B5EF4-FFF2-40B4-BE49-F238E27FC236}">
                <a16:creationId xmlns:a16="http://schemas.microsoft.com/office/drawing/2014/main" id="{A227D8E0-65D5-4656-BB43-A39549B2D13C}"/>
              </a:ext>
            </a:extLst>
          </p:cNvPr>
          <p:cNvGrpSpPr/>
          <p:nvPr/>
        </p:nvGrpSpPr>
        <p:grpSpPr>
          <a:xfrm>
            <a:off x="8461290" y="3205549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65" name="Freeform 12">
              <a:extLst>
                <a:ext uri="{FF2B5EF4-FFF2-40B4-BE49-F238E27FC236}">
                  <a16:creationId xmlns:a16="http://schemas.microsoft.com/office/drawing/2014/main" id="{C8714283-DFD9-4C6D-9A80-36A6566818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3">
              <a:extLst>
                <a:ext uri="{FF2B5EF4-FFF2-40B4-BE49-F238E27FC236}">
                  <a16:creationId xmlns:a16="http://schemas.microsoft.com/office/drawing/2014/main" id="{AB55D6F0-E215-4371-BE3E-67D3835CC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4">
              <a:extLst>
                <a:ext uri="{FF2B5EF4-FFF2-40B4-BE49-F238E27FC236}">
                  <a16:creationId xmlns:a16="http://schemas.microsoft.com/office/drawing/2014/main" id="{EF887515-49CD-46E0-99C3-83881DBDC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5">
              <a:extLst>
                <a:ext uri="{FF2B5EF4-FFF2-40B4-BE49-F238E27FC236}">
                  <a16:creationId xmlns:a16="http://schemas.microsoft.com/office/drawing/2014/main" id="{14A3D13D-4650-4DC1-BCCD-53DFC658E9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16">
              <a:extLst>
                <a:ext uri="{FF2B5EF4-FFF2-40B4-BE49-F238E27FC236}">
                  <a16:creationId xmlns:a16="http://schemas.microsoft.com/office/drawing/2014/main" id="{8600AEA5-B39D-4D1E-A436-56985DFB4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17">
              <a:extLst>
                <a:ext uri="{FF2B5EF4-FFF2-40B4-BE49-F238E27FC236}">
                  <a16:creationId xmlns:a16="http://schemas.microsoft.com/office/drawing/2014/main" id="{BD07E9C1-EFB1-4C23-87F7-5D1CA549EE9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18">
              <a:extLst>
                <a:ext uri="{FF2B5EF4-FFF2-40B4-BE49-F238E27FC236}">
                  <a16:creationId xmlns:a16="http://schemas.microsoft.com/office/drawing/2014/main" id="{7EA7BAA0-8E6A-4F12-BE1E-90F03390C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2" name="文本框 8">
            <a:extLst>
              <a:ext uri="{FF2B5EF4-FFF2-40B4-BE49-F238E27FC236}">
                <a16:creationId xmlns:a16="http://schemas.microsoft.com/office/drawing/2014/main" id="{B8D79390-8ED4-4A86-B0F3-4374010AE184}"/>
              </a:ext>
            </a:extLst>
          </p:cNvPr>
          <p:cNvSpPr txBox="1"/>
          <p:nvPr/>
        </p:nvSpPr>
        <p:spPr>
          <a:xfrm>
            <a:off x="9291104" y="3223476"/>
            <a:ext cx="2517668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输入书籍的对应参数和数据</a:t>
            </a: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CD240483-3336-4CCC-95B1-BDFD2D452F94}"/>
              </a:ext>
            </a:extLst>
          </p:cNvPr>
          <p:cNvSpPr/>
          <p:nvPr/>
        </p:nvSpPr>
        <p:spPr>
          <a:xfrm>
            <a:off x="9291104" y="2776194"/>
            <a:ext cx="121058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输入信息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5EF75DE-26C5-4FCA-9A38-56BB394D3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172" y="1942759"/>
            <a:ext cx="7188486" cy="419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928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B6ED8B8-CB9F-4F76-BBE9-470BFE0710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595" y="1661225"/>
            <a:ext cx="5620590" cy="32755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图书管理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图书信息编辑</a:t>
            </a:r>
          </a:p>
        </p:txBody>
      </p:sp>
      <p:sp>
        <p:nvSpPr>
          <p:cNvPr id="52" name="泪珠形 57">
            <a:extLst>
              <a:ext uri="{FF2B5EF4-FFF2-40B4-BE49-F238E27FC236}">
                <a16:creationId xmlns:a16="http://schemas.microsoft.com/office/drawing/2014/main" id="{1B611705-04C1-457C-B83B-FB0014B38A76}"/>
              </a:ext>
            </a:extLst>
          </p:cNvPr>
          <p:cNvSpPr/>
          <p:nvPr/>
        </p:nvSpPr>
        <p:spPr>
          <a:xfrm>
            <a:off x="7885882" y="2909048"/>
            <a:ext cx="1044362" cy="1044362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3" name="组合 22">
            <a:extLst>
              <a:ext uri="{FF2B5EF4-FFF2-40B4-BE49-F238E27FC236}">
                <a16:creationId xmlns:a16="http://schemas.microsoft.com/office/drawing/2014/main" id="{B2BEBCFA-8E12-42DB-BC5E-55C4F0D71E9D}"/>
              </a:ext>
            </a:extLst>
          </p:cNvPr>
          <p:cNvGrpSpPr/>
          <p:nvPr/>
        </p:nvGrpSpPr>
        <p:grpSpPr>
          <a:xfrm>
            <a:off x="8173586" y="3236364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54" name="Freeform 12">
              <a:extLst>
                <a:ext uri="{FF2B5EF4-FFF2-40B4-BE49-F238E27FC236}">
                  <a16:creationId xmlns:a16="http://schemas.microsoft.com/office/drawing/2014/main" id="{D3C5BA73-399A-4198-8F00-14EE378B962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id="{015A1F14-CD45-46D0-B530-151CAEF5FA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4">
              <a:extLst>
                <a:ext uri="{FF2B5EF4-FFF2-40B4-BE49-F238E27FC236}">
                  <a16:creationId xmlns:a16="http://schemas.microsoft.com/office/drawing/2014/main" id="{A8D8DA13-52AE-458B-A07B-3AE67EB7F1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5">
              <a:extLst>
                <a:ext uri="{FF2B5EF4-FFF2-40B4-BE49-F238E27FC236}">
                  <a16:creationId xmlns:a16="http://schemas.microsoft.com/office/drawing/2014/main" id="{2E04383C-A596-4FE1-B688-C6B5E520E4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6">
              <a:extLst>
                <a:ext uri="{FF2B5EF4-FFF2-40B4-BE49-F238E27FC236}">
                  <a16:creationId xmlns:a16="http://schemas.microsoft.com/office/drawing/2014/main" id="{2DB7DABA-ACB4-4E84-A751-F2BC063135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7">
              <a:extLst>
                <a:ext uri="{FF2B5EF4-FFF2-40B4-BE49-F238E27FC236}">
                  <a16:creationId xmlns:a16="http://schemas.microsoft.com/office/drawing/2014/main" id="{8FCDA166-7306-4902-9077-308E5FED32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8">
              <a:extLst>
                <a:ext uri="{FF2B5EF4-FFF2-40B4-BE49-F238E27FC236}">
                  <a16:creationId xmlns:a16="http://schemas.microsoft.com/office/drawing/2014/main" id="{9C7CBA66-63B4-49ED-B660-CE4890FB10F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1" name="文本框 8">
            <a:extLst>
              <a:ext uri="{FF2B5EF4-FFF2-40B4-BE49-F238E27FC236}">
                <a16:creationId xmlns:a16="http://schemas.microsoft.com/office/drawing/2014/main" id="{02421F90-F949-4754-9FE6-C19BA2E80A56}"/>
              </a:ext>
            </a:extLst>
          </p:cNvPr>
          <p:cNvSpPr txBox="1"/>
          <p:nvPr/>
        </p:nvSpPr>
        <p:spPr>
          <a:xfrm>
            <a:off x="9003400" y="3254291"/>
            <a:ext cx="2517668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选择文本框内图书信息</a:t>
            </a: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40710750-7CEC-4013-958D-BFA672C031F0}"/>
              </a:ext>
            </a:extLst>
          </p:cNvPr>
          <p:cNvSpPr/>
          <p:nvPr/>
        </p:nvSpPr>
        <p:spPr>
          <a:xfrm>
            <a:off x="9003400" y="2807009"/>
            <a:ext cx="121058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选择图书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3" name="泪珠形 81">
            <a:extLst>
              <a:ext uri="{FF2B5EF4-FFF2-40B4-BE49-F238E27FC236}">
                <a16:creationId xmlns:a16="http://schemas.microsoft.com/office/drawing/2014/main" id="{A3A02851-E20D-48E7-AC58-CF7EFBC9FC2D}"/>
              </a:ext>
            </a:extLst>
          </p:cNvPr>
          <p:cNvSpPr/>
          <p:nvPr/>
        </p:nvSpPr>
        <p:spPr>
          <a:xfrm>
            <a:off x="7885882" y="1610233"/>
            <a:ext cx="1044362" cy="1044362"/>
          </a:xfrm>
          <a:prstGeom prst="teardrop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4" name="组合 22">
            <a:extLst>
              <a:ext uri="{FF2B5EF4-FFF2-40B4-BE49-F238E27FC236}">
                <a16:creationId xmlns:a16="http://schemas.microsoft.com/office/drawing/2014/main" id="{A227D8E0-65D5-4656-BB43-A39549B2D13C}"/>
              </a:ext>
            </a:extLst>
          </p:cNvPr>
          <p:cNvGrpSpPr/>
          <p:nvPr/>
        </p:nvGrpSpPr>
        <p:grpSpPr>
          <a:xfrm>
            <a:off x="8173586" y="1937549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65" name="Freeform 12">
              <a:extLst>
                <a:ext uri="{FF2B5EF4-FFF2-40B4-BE49-F238E27FC236}">
                  <a16:creationId xmlns:a16="http://schemas.microsoft.com/office/drawing/2014/main" id="{C8714283-DFD9-4C6D-9A80-36A6566818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3">
              <a:extLst>
                <a:ext uri="{FF2B5EF4-FFF2-40B4-BE49-F238E27FC236}">
                  <a16:creationId xmlns:a16="http://schemas.microsoft.com/office/drawing/2014/main" id="{AB55D6F0-E215-4371-BE3E-67D3835CC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4">
              <a:extLst>
                <a:ext uri="{FF2B5EF4-FFF2-40B4-BE49-F238E27FC236}">
                  <a16:creationId xmlns:a16="http://schemas.microsoft.com/office/drawing/2014/main" id="{EF887515-49CD-46E0-99C3-83881DBDC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5">
              <a:extLst>
                <a:ext uri="{FF2B5EF4-FFF2-40B4-BE49-F238E27FC236}">
                  <a16:creationId xmlns:a16="http://schemas.microsoft.com/office/drawing/2014/main" id="{14A3D13D-4650-4DC1-BCCD-53DFC658E9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16">
              <a:extLst>
                <a:ext uri="{FF2B5EF4-FFF2-40B4-BE49-F238E27FC236}">
                  <a16:creationId xmlns:a16="http://schemas.microsoft.com/office/drawing/2014/main" id="{8600AEA5-B39D-4D1E-A436-56985DFB4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17">
              <a:extLst>
                <a:ext uri="{FF2B5EF4-FFF2-40B4-BE49-F238E27FC236}">
                  <a16:creationId xmlns:a16="http://schemas.microsoft.com/office/drawing/2014/main" id="{BD07E9C1-EFB1-4C23-87F7-5D1CA549EE9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18">
              <a:extLst>
                <a:ext uri="{FF2B5EF4-FFF2-40B4-BE49-F238E27FC236}">
                  <a16:creationId xmlns:a16="http://schemas.microsoft.com/office/drawing/2014/main" id="{7EA7BAA0-8E6A-4F12-BE1E-90F03390C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2" name="文本框 8">
            <a:extLst>
              <a:ext uri="{FF2B5EF4-FFF2-40B4-BE49-F238E27FC236}">
                <a16:creationId xmlns:a16="http://schemas.microsoft.com/office/drawing/2014/main" id="{B8D79390-8ED4-4A86-B0F3-4374010AE184}"/>
              </a:ext>
            </a:extLst>
          </p:cNvPr>
          <p:cNvSpPr txBox="1"/>
          <p:nvPr/>
        </p:nvSpPr>
        <p:spPr>
          <a:xfrm>
            <a:off x="9003400" y="1955476"/>
            <a:ext cx="2517668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搜索框输入想修改信息的图书</a:t>
            </a: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CD240483-3336-4CCC-95B1-BDFD2D452F94}"/>
              </a:ext>
            </a:extLst>
          </p:cNvPr>
          <p:cNvSpPr/>
          <p:nvPr/>
        </p:nvSpPr>
        <p:spPr>
          <a:xfrm>
            <a:off x="9003400" y="1508194"/>
            <a:ext cx="121058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搜索图书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4" name="泪珠形 4">
            <a:extLst>
              <a:ext uri="{FF2B5EF4-FFF2-40B4-BE49-F238E27FC236}">
                <a16:creationId xmlns:a16="http://schemas.microsoft.com/office/drawing/2014/main" id="{86122044-C20C-49B8-B824-539E2FF067E2}"/>
              </a:ext>
            </a:extLst>
          </p:cNvPr>
          <p:cNvSpPr/>
          <p:nvPr/>
        </p:nvSpPr>
        <p:spPr>
          <a:xfrm>
            <a:off x="7885882" y="5450561"/>
            <a:ext cx="1044362" cy="1044362"/>
          </a:xfrm>
          <a:prstGeom prst="teardrop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5" name="组合 22">
            <a:extLst>
              <a:ext uri="{FF2B5EF4-FFF2-40B4-BE49-F238E27FC236}">
                <a16:creationId xmlns:a16="http://schemas.microsoft.com/office/drawing/2014/main" id="{117B0806-F4BA-409C-9145-99CEAB76D620}"/>
              </a:ext>
            </a:extLst>
          </p:cNvPr>
          <p:cNvGrpSpPr/>
          <p:nvPr/>
        </p:nvGrpSpPr>
        <p:grpSpPr>
          <a:xfrm>
            <a:off x="8173586" y="5777877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39F1809C-41C1-4DF1-B656-2E157AFA93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90DD1708-9E00-4A70-8E25-6ADE7C31CEFD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A0BC4180-03D7-4F68-AEDB-49753578C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5">
              <a:extLst>
                <a:ext uri="{FF2B5EF4-FFF2-40B4-BE49-F238E27FC236}">
                  <a16:creationId xmlns:a16="http://schemas.microsoft.com/office/drawing/2014/main" id="{9C96E12D-3CDB-471A-9A64-23512C9B7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6">
              <a:extLst>
                <a:ext uri="{FF2B5EF4-FFF2-40B4-BE49-F238E27FC236}">
                  <a16:creationId xmlns:a16="http://schemas.microsoft.com/office/drawing/2014/main" id="{80816602-8C9A-4724-A6B3-E673C3932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17">
              <a:extLst>
                <a:ext uri="{FF2B5EF4-FFF2-40B4-BE49-F238E27FC236}">
                  <a16:creationId xmlns:a16="http://schemas.microsoft.com/office/drawing/2014/main" id="{6E85E8CD-8D8E-4039-B619-08E13E89055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18">
              <a:extLst>
                <a:ext uri="{FF2B5EF4-FFF2-40B4-BE49-F238E27FC236}">
                  <a16:creationId xmlns:a16="http://schemas.microsoft.com/office/drawing/2014/main" id="{733423D4-248A-4E3B-B5D4-69588FA35C8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3" name="文本框 8">
            <a:extLst>
              <a:ext uri="{FF2B5EF4-FFF2-40B4-BE49-F238E27FC236}">
                <a16:creationId xmlns:a16="http://schemas.microsoft.com/office/drawing/2014/main" id="{84956E00-79BF-4BD4-991E-EB4308E0006C}"/>
              </a:ext>
            </a:extLst>
          </p:cNvPr>
          <p:cNvSpPr txBox="1"/>
          <p:nvPr/>
        </p:nvSpPr>
        <p:spPr>
          <a:xfrm>
            <a:off x="9003400" y="5795804"/>
            <a:ext cx="2517668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点击完成编辑按钮完成书籍的编辑</a:t>
            </a:r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B46B37D9-5921-49E3-9D32-1470A6AC61C6}"/>
              </a:ext>
            </a:extLst>
          </p:cNvPr>
          <p:cNvSpPr/>
          <p:nvPr/>
        </p:nvSpPr>
        <p:spPr>
          <a:xfrm>
            <a:off x="9003400" y="5348522"/>
            <a:ext cx="121058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完成编辑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85" name="泪珠形 69">
            <a:extLst>
              <a:ext uri="{FF2B5EF4-FFF2-40B4-BE49-F238E27FC236}">
                <a16:creationId xmlns:a16="http://schemas.microsoft.com/office/drawing/2014/main" id="{DF6A493C-90C4-47E3-93BF-D745AE0C588E}"/>
              </a:ext>
            </a:extLst>
          </p:cNvPr>
          <p:cNvSpPr/>
          <p:nvPr/>
        </p:nvSpPr>
        <p:spPr>
          <a:xfrm>
            <a:off x="7885882" y="4184422"/>
            <a:ext cx="1044362" cy="1044362"/>
          </a:xfrm>
          <a:prstGeom prst="teardrop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6" name="组合 22">
            <a:extLst>
              <a:ext uri="{FF2B5EF4-FFF2-40B4-BE49-F238E27FC236}">
                <a16:creationId xmlns:a16="http://schemas.microsoft.com/office/drawing/2014/main" id="{BF970B93-C5F5-4943-9243-9173D72D7422}"/>
              </a:ext>
            </a:extLst>
          </p:cNvPr>
          <p:cNvGrpSpPr/>
          <p:nvPr/>
        </p:nvGrpSpPr>
        <p:grpSpPr>
          <a:xfrm>
            <a:off x="8173586" y="4511738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87" name="Freeform 12">
              <a:extLst>
                <a:ext uri="{FF2B5EF4-FFF2-40B4-BE49-F238E27FC236}">
                  <a16:creationId xmlns:a16="http://schemas.microsoft.com/office/drawing/2014/main" id="{73B53FDF-B748-4C46-92D4-934EEA9B91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13">
              <a:extLst>
                <a:ext uri="{FF2B5EF4-FFF2-40B4-BE49-F238E27FC236}">
                  <a16:creationId xmlns:a16="http://schemas.microsoft.com/office/drawing/2014/main" id="{D6B69573-9D20-4A3D-AA80-5E692A20E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14">
              <a:extLst>
                <a:ext uri="{FF2B5EF4-FFF2-40B4-BE49-F238E27FC236}">
                  <a16:creationId xmlns:a16="http://schemas.microsoft.com/office/drawing/2014/main" id="{78F73C74-E177-4FC3-9DD7-3A5BF449E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15">
              <a:extLst>
                <a:ext uri="{FF2B5EF4-FFF2-40B4-BE49-F238E27FC236}">
                  <a16:creationId xmlns:a16="http://schemas.microsoft.com/office/drawing/2014/main" id="{8EC464FB-B3A1-4DF2-ABAA-999AAC7B9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16">
              <a:extLst>
                <a:ext uri="{FF2B5EF4-FFF2-40B4-BE49-F238E27FC236}">
                  <a16:creationId xmlns:a16="http://schemas.microsoft.com/office/drawing/2014/main" id="{93A75B52-D9F2-4042-89E0-BEFACF7BCF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17">
              <a:extLst>
                <a:ext uri="{FF2B5EF4-FFF2-40B4-BE49-F238E27FC236}">
                  <a16:creationId xmlns:a16="http://schemas.microsoft.com/office/drawing/2014/main" id="{BCCF09CA-045E-4208-974E-47441F8371D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18">
              <a:extLst>
                <a:ext uri="{FF2B5EF4-FFF2-40B4-BE49-F238E27FC236}">
                  <a16:creationId xmlns:a16="http://schemas.microsoft.com/office/drawing/2014/main" id="{BFE54B83-2FA9-4114-832A-47BBFADC375E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4" name="文本框 8">
            <a:extLst>
              <a:ext uri="{FF2B5EF4-FFF2-40B4-BE49-F238E27FC236}">
                <a16:creationId xmlns:a16="http://schemas.microsoft.com/office/drawing/2014/main" id="{9F3B6F50-4AAE-47F3-AC88-F1B62E7CF6D9}"/>
              </a:ext>
            </a:extLst>
          </p:cNvPr>
          <p:cNvSpPr txBox="1"/>
          <p:nvPr/>
        </p:nvSpPr>
        <p:spPr>
          <a:xfrm>
            <a:off x="9003400" y="4529665"/>
            <a:ext cx="2517668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进入编辑界面完成相应信息的修改</a:t>
            </a:r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E1C4A23B-78DB-41D8-974E-905B9FFE33DE}"/>
              </a:ext>
            </a:extLst>
          </p:cNvPr>
          <p:cNvSpPr/>
          <p:nvPr/>
        </p:nvSpPr>
        <p:spPr>
          <a:xfrm>
            <a:off x="9003400" y="4082383"/>
            <a:ext cx="121058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编辑图书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8285090-C315-46B7-86FD-6625A516E5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9191" y="2311494"/>
            <a:ext cx="5620589" cy="32838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读者管理</a:t>
            </a:r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4319470" y="307438"/>
            <a:ext cx="8084654" cy="1041761"/>
          </a:xfrm>
        </p:spPr>
        <p:txBody>
          <a:bodyPr/>
          <a:lstStyle/>
          <a:p>
            <a:r>
              <a:rPr kumimoji="1" lang="en-US" altLang="zh-CN" dirty="0"/>
              <a:t>19</a:t>
            </a:r>
            <a:r>
              <a:rPr kumimoji="1" lang="zh-CN" altLang="en-US" dirty="0"/>
              <a:t>软工</a:t>
            </a:r>
            <a:r>
              <a:rPr kumimoji="1" lang="en-US" altLang="zh-CN" dirty="0"/>
              <a:t>1</a:t>
            </a:r>
            <a:r>
              <a:rPr kumimoji="1" lang="zh-CN" altLang="en-US" dirty="0"/>
              <a:t>班</a:t>
            </a:r>
            <a:r>
              <a:rPr kumimoji="1" lang="en-US" altLang="zh-CN" dirty="0"/>
              <a:t>223</a:t>
            </a:r>
            <a:r>
              <a:rPr kumimoji="1" lang="zh-CN" altLang="en-US" dirty="0"/>
              <a:t>项目组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80527" y="1771960"/>
            <a:ext cx="8084654" cy="3738934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sz="3200" dirty="0"/>
              <a:t>组成员：</a:t>
            </a:r>
            <a:endParaRPr kumimoji="1" lang="en-US" altLang="zh-CN" sz="3200" dirty="0"/>
          </a:p>
          <a:p>
            <a:pPr marL="0" indent="0">
              <a:buNone/>
            </a:pPr>
            <a:r>
              <a:rPr kumimoji="1" lang="zh-CN" altLang="en-US" sz="2000" dirty="0"/>
              <a:t>      黎庆康、黄旭、张伟、张书峰、陈自强</a:t>
            </a:r>
            <a:endParaRPr kumimoji="1" lang="en-US" altLang="zh-CN" sz="2000" dirty="0"/>
          </a:p>
          <a:p>
            <a:pPr marL="0" indent="0">
              <a:buNone/>
            </a:pPr>
            <a:endParaRPr kumimoji="1" lang="en-US" altLang="zh-CN" sz="2000" dirty="0"/>
          </a:p>
          <a:p>
            <a:pPr marL="0" indent="0">
              <a:buNone/>
            </a:pPr>
            <a:r>
              <a:rPr kumimoji="1" lang="zh-CN" altLang="en-US" sz="3200" dirty="0"/>
              <a:t>组内分工：</a:t>
            </a:r>
            <a:endParaRPr kumimoji="1" lang="en-US" altLang="zh-CN" sz="3200" dirty="0"/>
          </a:p>
          <a:p>
            <a:pPr marL="0" indent="0">
              <a:buNone/>
            </a:pPr>
            <a:r>
              <a:rPr kumimoji="1" lang="en-US" altLang="zh-CN" sz="2000" dirty="0"/>
              <a:t>       </a:t>
            </a:r>
            <a:r>
              <a:rPr kumimoji="1" lang="zh-CN" altLang="en-US" sz="2000" dirty="0"/>
              <a:t>主要</a:t>
            </a:r>
            <a:r>
              <a:rPr kumimoji="1" lang="en-US" altLang="zh-CN" sz="2000" dirty="0"/>
              <a:t>UI</a:t>
            </a:r>
            <a:r>
              <a:rPr kumimoji="1" lang="zh-CN" altLang="en-US" sz="2000" dirty="0"/>
              <a:t>设计：黄旭、张书峰</a:t>
            </a:r>
            <a:endParaRPr kumimoji="1" lang="en-US" altLang="zh-CN" sz="2000" dirty="0"/>
          </a:p>
          <a:p>
            <a:pPr marL="0" indent="0">
              <a:buNone/>
            </a:pPr>
            <a:r>
              <a:rPr kumimoji="1" lang="en-US" altLang="zh-CN" sz="2000" dirty="0"/>
              <a:t>       </a:t>
            </a:r>
            <a:r>
              <a:rPr kumimoji="1" lang="zh-CN" altLang="en-US" sz="2000" dirty="0"/>
              <a:t>主要底层实现：黎庆康、张伟</a:t>
            </a:r>
            <a:endParaRPr kumimoji="1" lang="en-US" altLang="zh-CN" sz="2000" dirty="0"/>
          </a:p>
          <a:p>
            <a:pPr marL="0" indent="0">
              <a:buNone/>
            </a:pPr>
            <a:r>
              <a:rPr kumimoji="1" lang="en-US" altLang="zh-CN" sz="2000" dirty="0"/>
              <a:t>       </a:t>
            </a:r>
            <a:r>
              <a:rPr kumimoji="1" lang="zh-CN" altLang="en-US" sz="2000" dirty="0"/>
              <a:t>主要需求分析：陈自强</a:t>
            </a:r>
            <a:endParaRPr kumimoji="1" lang="en-US" altLang="zh-CN" sz="2000" dirty="0"/>
          </a:p>
          <a:p>
            <a:pPr marL="0" indent="0">
              <a:buNone/>
            </a:pP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313648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读者管理</a:t>
            </a:r>
          </a:p>
        </p:txBody>
      </p:sp>
      <p:sp>
        <p:nvSpPr>
          <p:cNvPr id="4" name="矩形 3"/>
          <p:cNvSpPr/>
          <p:nvPr/>
        </p:nvSpPr>
        <p:spPr>
          <a:xfrm flipV="1">
            <a:off x="8111347" y="3200466"/>
            <a:ext cx="765739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8867189" y="3692909"/>
            <a:ext cx="2517668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读者管理界面修改信息</a:t>
            </a:r>
          </a:p>
        </p:txBody>
      </p:sp>
      <p:sp>
        <p:nvSpPr>
          <p:cNvPr id="6" name="矩形 5"/>
          <p:cNvSpPr/>
          <p:nvPr/>
        </p:nvSpPr>
        <p:spPr>
          <a:xfrm>
            <a:off x="8923416" y="3245627"/>
            <a:ext cx="121058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/>
                </a:solidFill>
              </a:rPr>
              <a:t>读者修改</a:t>
            </a:r>
            <a:endParaRPr lang="en-US" altLang="zh-CN" sz="2000" b="1" dirty="0">
              <a:solidFill>
                <a:schemeClr val="accent4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8050940" y="320046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/>
                </a:solidFill>
              </a:rPr>
              <a:t>02</a:t>
            </a:r>
          </a:p>
        </p:txBody>
      </p:sp>
      <p:sp>
        <p:nvSpPr>
          <p:cNvPr id="10" name="矩形 9"/>
          <p:cNvSpPr/>
          <p:nvPr/>
        </p:nvSpPr>
        <p:spPr>
          <a:xfrm flipV="1">
            <a:off x="8111347" y="2133080"/>
            <a:ext cx="765739" cy="4571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8"/>
          <p:cNvSpPr txBox="1"/>
          <p:nvPr/>
        </p:nvSpPr>
        <p:spPr>
          <a:xfrm>
            <a:off x="8867189" y="2625523"/>
            <a:ext cx="2517668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借阅同时创建读者信息</a:t>
            </a:r>
          </a:p>
        </p:txBody>
      </p:sp>
      <p:sp>
        <p:nvSpPr>
          <p:cNvPr id="12" name="矩形 11"/>
          <p:cNvSpPr/>
          <p:nvPr/>
        </p:nvSpPr>
        <p:spPr>
          <a:xfrm>
            <a:off x="8923416" y="2178241"/>
            <a:ext cx="121058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读者添加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050940" y="2133080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75000"/>
                  </a:schemeClr>
                </a:solidFill>
              </a:rPr>
              <a:t>01</a:t>
            </a:r>
          </a:p>
        </p:txBody>
      </p:sp>
      <p:sp>
        <p:nvSpPr>
          <p:cNvPr id="15" name="矩形 14"/>
          <p:cNvSpPr/>
          <p:nvPr/>
        </p:nvSpPr>
        <p:spPr>
          <a:xfrm flipV="1">
            <a:off x="8111347" y="4284853"/>
            <a:ext cx="765739" cy="4571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文本框 8"/>
          <p:cNvSpPr txBox="1"/>
          <p:nvPr/>
        </p:nvSpPr>
        <p:spPr>
          <a:xfrm>
            <a:off x="8867189" y="4777296"/>
            <a:ext cx="2517668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还书时删除对应读者信息</a:t>
            </a:r>
          </a:p>
        </p:txBody>
      </p:sp>
      <p:sp>
        <p:nvSpPr>
          <p:cNvPr id="17" name="矩形 16"/>
          <p:cNvSpPr/>
          <p:nvPr/>
        </p:nvSpPr>
        <p:spPr>
          <a:xfrm>
            <a:off x="8923416" y="4330014"/>
            <a:ext cx="121058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读者删除</a:t>
            </a:r>
            <a:endParaRPr lang="en-US" altLang="zh-CN" sz="20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050940" y="4284853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03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FF15D4B-A668-4A07-B9B2-26C5E1F2C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703" y="1581064"/>
            <a:ext cx="7256520" cy="4236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43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BCEC0935-72E7-4648-9D57-592F47EED7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2243" y="1716559"/>
            <a:ext cx="3007513" cy="38571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读者管理</a:t>
            </a:r>
          </a:p>
        </p:txBody>
      </p:sp>
      <p:sp>
        <p:nvSpPr>
          <p:cNvPr id="22" name="矩形 21"/>
          <p:cNvSpPr/>
          <p:nvPr/>
        </p:nvSpPr>
        <p:spPr>
          <a:xfrm>
            <a:off x="4592243" y="1657865"/>
            <a:ext cx="3007513" cy="45345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0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系统管理员管理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系统管理员管理</a:t>
            </a:r>
          </a:p>
        </p:txBody>
      </p:sp>
      <p:grpSp>
        <p:nvGrpSpPr>
          <p:cNvPr id="49" name="组 48"/>
          <p:cNvGrpSpPr/>
          <p:nvPr/>
        </p:nvGrpSpPr>
        <p:grpSpPr>
          <a:xfrm>
            <a:off x="8379427" y="2790779"/>
            <a:ext cx="2461442" cy="930556"/>
            <a:chOff x="1030001" y="4724869"/>
            <a:chExt cx="2461442" cy="930556"/>
          </a:xfrm>
        </p:grpSpPr>
        <p:sp>
          <p:nvSpPr>
            <p:cNvPr id="50" name="文本框 8"/>
            <p:cNvSpPr txBox="1"/>
            <p:nvPr/>
          </p:nvSpPr>
          <p:spPr>
            <a:xfrm>
              <a:off x="1030001" y="5346430"/>
              <a:ext cx="2461442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输入相关信息，添加管理员。</a:t>
              </a:r>
            </a:p>
          </p:txBody>
        </p:sp>
        <p:sp>
          <p:nvSpPr>
            <p:cNvPr id="51" name="矩形 50"/>
            <p:cNvSpPr/>
            <p:nvPr/>
          </p:nvSpPr>
          <p:spPr>
            <a:xfrm>
              <a:off x="1030001" y="4724869"/>
              <a:ext cx="2461441" cy="453457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管理员添加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2E7E9384-D4E0-43F2-92E8-DC5472721B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58" y="1860805"/>
            <a:ext cx="6752659" cy="392237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9411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系统管理员管理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密码修改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C7BD2956-7C18-45B5-AB3F-72A705680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1371" y="1738473"/>
            <a:ext cx="2967401" cy="38063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35AE21D7-3CF3-4A38-B69A-1C0101AD1D10}"/>
              </a:ext>
            </a:extLst>
          </p:cNvPr>
          <p:cNvSpPr/>
          <p:nvPr/>
        </p:nvSpPr>
        <p:spPr>
          <a:xfrm>
            <a:off x="4141371" y="1679779"/>
            <a:ext cx="2967402" cy="45345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2" y="2128074"/>
            <a:ext cx="9276787" cy="1630403"/>
          </a:xfrm>
        </p:spPr>
        <p:txBody>
          <a:bodyPr/>
          <a:lstStyle/>
          <a:p>
            <a:r>
              <a:rPr kumimoji="1" lang="en-US" altLang="zh-CN" sz="7200" dirty="0"/>
              <a:t>THANK</a:t>
            </a:r>
            <a:r>
              <a:rPr kumimoji="1" lang="zh-CN" altLang="en-US" sz="7200" dirty="0"/>
              <a:t> </a:t>
            </a:r>
            <a:r>
              <a:rPr kumimoji="1" lang="en-US" altLang="zh-CN" sz="7200" dirty="0"/>
              <a:t>YOU!</a:t>
            </a:r>
            <a:endParaRPr kumimoji="1" lang="zh-CN" altLang="en-US" sz="72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>
          <a:xfrm>
            <a:off x="3062170" y="3169834"/>
            <a:ext cx="8084654" cy="588643"/>
          </a:xfrm>
        </p:spPr>
        <p:txBody>
          <a:bodyPr/>
          <a:lstStyle/>
          <a:p>
            <a:r>
              <a:rPr kumimoji="1" lang="zh-CN" altLang="en-US" dirty="0"/>
              <a:t>感谢各位老师评委的观看！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589E3A37-EED4-4599-9A5D-7C3CD203D96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79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47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sz="1800" dirty="0"/>
              <a:t>系统的登录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sz="1800" dirty="0"/>
              <a:t>整套借书流程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sz="1800" dirty="0"/>
              <a:t>图书管理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sz="1800" dirty="0"/>
              <a:t>读者管理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kumimoji="1" lang="zh-CN" altLang="en-US" sz="1800" dirty="0"/>
              <a:t>系统管理员管理</a:t>
            </a:r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系统的登录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AA0B65B4-70C9-4F63-93D8-8CB09AB88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0966" y="1998764"/>
            <a:ext cx="6363594" cy="37480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系统的登录</a:t>
            </a:r>
          </a:p>
        </p:txBody>
      </p:sp>
      <p:sp>
        <p:nvSpPr>
          <p:cNvPr id="3" name="矩形 2"/>
          <p:cNvSpPr/>
          <p:nvPr/>
        </p:nvSpPr>
        <p:spPr>
          <a:xfrm flipV="1">
            <a:off x="7901875" y="3426530"/>
            <a:ext cx="765739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8"/>
          <p:cNvSpPr txBox="1"/>
          <p:nvPr/>
        </p:nvSpPr>
        <p:spPr>
          <a:xfrm>
            <a:off x="8657717" y="3918973"/>
            <a:ext cx="2517668" cy="905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  快速遍历数据库，查取已存入的用户名并核对密码，密码隐藏显示。</a:t>
            </a:r>
          </a:p>
        </p:txBody>
      </p:sp>
      <p:sp>
        <p:nvSpPr>
          <p:cNvPr id="5" name="矩形 4"/>
          <p:cNvSpPr/>
          <p:nvPr/>
        </p:nvSpPr>
        <p:spPr>
          <a:xfrm>
            <a:off x="8713944" y="3471691"/>
            <a:ext cx="2492990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管理员库的灵活取出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841468" y="3426530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1"/>
                </a:solidFill>
              </a:rPr>
              <a:t>01</a:t>
            </a:r>
          </a:p>
        </p:txBody>
      </p:sp>
      <p:sp>
        <p:nvSpPr>
          <p:cNvPr id="20" name="箭头: 左 19">
            <a:extLst>
              <a:ext uri="{FF2B5EF4-FFF2-40B4-BE49-F238E27FC236}">
                <a16:creationId xmlns:a16="http://schemas.microsoft.com/office/drawing/2014/main" id="{15C08CB3-588A-42B4-AFD1-9B3622F516F6}"/>
              </a:ext>
            </a:extLst>
          </p:cNvPr>
          <p:cNvSpPr/>
          <p:nvPr/>
        </p:nvSpPr>
        <p:spPr>
          <a:xfrm>
            <a:off x="6745721" y="3512243"/>
            <a:ext cx="1085850" cy="253093"/>
          </a:xfrm>
          <a:prstGeom prst="lef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箭头: 左 20">
            <a:extLst>
              <a:ext uri="{FF2B5EF4-FFF2-40B4-BE49-F238E27FC236}">
                <a16:creationId xmlns:a16="http://schemas.microsoft.com/office/drawing/2014/main" id="{C546BE67-6F9C-4F1F-AB77-AF2BDAD609DF}"/>
              </a:ext>
            </a:extLst>
          </p:cNvPr>
          <p:cNvSpPr/>
          <p:nvPr/>
        </p:nvSpPr>
        <p:spPr>
          <a:xfrm>
            <a:off x="6741717" y="4037296"/>
            <a:ext cx="1085850" cy="253093"/>
          </a:xfrm>
          <a:prstGeom prst="lef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108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33333E-6 L -0.15443 -0.0013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721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  <p:bldP spid="6" grpId="0"/>
      <p:bldP spid="20" grpId="0" animBg="1"/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AA0B65B4-70C9-4F63-93D8-8CB09AB88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0966" y="1998764"/>
            <a:ext cx="6363594" cy="37480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系统的登录</a:t>
            </a:r>
          </a:p>
        </p:txBody>
      </p:sp>
      <p:sp>
        <p:nvSpPr>
          <p:cNvPr id="3" name="矩形 2"/>
          <p:cNvSpPr/>
          <p:nvPr/>
        </p:nvSpPr>
        <p:spPr>
          <a:xfrm flipV="1">
            <a:off x="7901875" y="3426530"/>
            <a:ext cx="765739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8"/>
          <p:cNvSpPr txBox="1"/>
          <p:nvPr/>
        </p:nvSpPr>
        <p:spPr>
          <a:xfrm>
            <a:off x="8657717" y="3918973"/>
            <a:ext cx="2517668" cy="118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  可配有条款声明，与使用该系统的管理员达成责任与突发事件处理的共识。使系统实现有规可依。</a:t>
            </a:r>
          </a:p>
        </p:txBody>
      </p:sp>
      <p:sp>
        <p:nvSpPr>
          <p:cNvPr id="5" name="矩形 4"/>
          <p:cNvSpPr/>
          <p:nvPr/>
        </p:nvSpPr>
        <p:spPr>
          <a:xfrm>
            <a:off x="8713944" y="3471691"/>
            <a:ext cx="2492990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责任分配的条例声明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841468" y="3426530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1"/>
                </a:solidFill>
              </a:rPr>
              <a:t>01</a:t>
            </a:r>
          </a:p>
        </p:txBody>
      </p:sp>
      <p:sp>
        <p:nvSpPr>
          <p:cNvPr id="19" name="箭头: 上 18">
            <a:extLst>
              <a:ext uri="{FF2B5EF4-FFF2-40B4-BE49-F238E27FC236}">
                <a16:creationId xmlns:a16="http://schemas.microsoft.com/office/drawing/2014/main" id="{38534A0A-AD6F-4182-96F6-5692C2E31D32}"/>
              </a:ext>
            </a:extLst>
          </p:cNvPr>
          <p:cNvSpPr/>
          <p:nvPr/>
        </p:nvSpPr>
        <p:spPr>
          <a:xfrm>
            <a:off x="5078186" y="5746847"/>
            <a:ext cx="318407" cy="613132"/>
          </a:xfrm>
          <a:prstGeom prst="up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014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33333E-6 L -0.15443 -0.0013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721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  <p:bldP spid="6" grpId="0"/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>
            <a:extLst>
              <a:ext uri="{FF2B5EF4-FFF2-40B4-BE49-F238E27FC236}">
                <a16:creationId xmlns:a16="http://schemas.microsoft.com/office/drawing/2014/main" id="{E5930EF5-E579-4D0F-A378-936A717599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5705" y="3159543"/>
            <a:ext cx="3300312" cy="192495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58C1D8C6-A598-439C-9021-1313ABF9F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2878" y="2930573"/>
            <a:ext cx="4082983" cy="238289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系统的登录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欢迎页设计</a:t>
            </a:r>
          </a:p>
        </p:txBody>
      </p:sp>
      <p:sp>
        <p:nvSpPr>
          <p:cNvPr id="4" name="矩形 3"/>
          <p:cNvSpPr/>
          <p:nvPr/>
        </p:nvSpPr>
        <p:spPr>
          <a:xfrm>
            <a:off x="7296852" y="1382622"/>
            <a:ext cx="1620957" cy="5979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800" b="1" dirty="0">
                <a:solidFill>
                  <a:schemeClr val="accent1"/>
                </a:solidFill>
              </a:rPr>
              <a:t>设计创意</a:t>
            </a:r>
            <a:endParaRPr lang="en-US" altLang="zh-CN" sz="2800" b="1" dirty="0">
              <a:solidFill>
                <a:schemeClr val="accent1"/>
              </a:solidFill>
            </a:endParaRPr>
          </a:p>
        </p:txBody>
      </p:sp>
      <p:grpSp>
        <p:nvGrpSpPr>
          <p:cNvPr id="7" name="组 6"/>
          <p:cNvGrpSpPr/>
          <p:nvPr/>
        </p:nvGrpSpPr>
        <p:grpSpPr>
          <a:xfrm>
            <a:off x="7488796" y="3473609"/>
            <a:ext cx="1115122" cy="1115122"/>
            <a:chOff x="6177776" y="1807948"/>
            <a:chExt cx="1115122" cy="1115122"/>
          </a:xfrm>
        </p:grpSpPr>
        <p:sp>
          <p:nvSpPr>
            <p:cNvPr id="5" name="椭圆 4"/>
            <p:cNvSpPr/>
            <p:nvPr/>
          </p:nvSpPr>
          <p:spPr>
            <a:xfrm>
              <a:off x="6177776" y="1807948"/>
              <a:ext cx="1115122" cy="111512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6" name="L 形 5"/>
            <p:cNvSpPr/>
            <p:nvPr/>
          </p:nvSpPr>
          <p:spPr>
            <a:xfrm rot="18900000">
              <a:off x="6407879" y="2115623"/>
              <a:ext cx="654917" cy="382985"/>
            </a:xfrm>
            <a:prstGeom prst="corner">
              <a:avLst>
                <a:gd name="adj1" fmla="val 28880"/>
                <a:gd name="adj2" fmla="val 2700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8794525" y="3664916"/>
            <a:ext cx="3057247" cy="67012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3200" b="1" dirty="0">
                <a:solidFill>
                  <a:schemeClr val="bg1"/>
                </a:solidFill>
              </a:rPr>
              <a:t>清晰明确的说明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grpSp>
        <p:nvGrpSpPr>
          <p:cNvPr id="10" name="组 9"/>
          <p:cNvGrpSpPr/>
          <p:nvPr/>
        </p:nvGrpSpPr>
        <p:grpSpPr>
          <a:xfrm>
            <a:off x="7488796" y="2229543"/>
            <a:ext cx="1115122" cy="1115122"/>
            <a:chOff x="6177776" y="1807948"/>
            <a:chExt cx="1115122" cy="1115122"/>
          </a:xfrm>
        </p:grpSpPr>
        <p:sp>
          <p:nvSpPr>
            <p:cNvPr id="11" name="椭圆 10"/>
            <p:cNvSpPr/>
            <p:nvPr/>
          </p:nvSpPr>
          <p:spPr>
            <a:xfrm>
              <a:off x="6177776" y="1807948"/>
              <a:ext cx="1115122" cy="1115122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L 形 11"/>
            <p:cNvSpPr/>
            <p:nvPr/>
          </p:nvSpPr>
          <p:spPr>
            <a:xfrm rot="18900000">
              <a:off x="6407879" y="2115623"/>
              <a:ext cx="654917" cy="382985"/>
            </a:xfrm>
            <a:prstGeom prst="corner">
              <a:avLst>
                <a:gd name="adj1" fmla="val 28880"/>
                <a:gd name="adj2" fmla="val 2700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8794525" y="2420850"/>
            <a:ext cx="3057247" cy="6701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3200" b="1" dirty="0">
                <a:solidFill>
                  <a:schemeClr val="bg1"/>
                </a:solidFill>
              </a:rPr>
              <a:t>简约大方的设计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7488796" y="4717675"/>
            <a:ext cx="1115122" cy="1115122"/>
            <a:chOff x="6177776" y="1807948"/>
            <a:chExt cx="1115122" cy="1115122"/>
          </a:xfrm>
        </p:grpSpPr>
        <p:sp>
          <p:nvSpPr>
            <p:cNvPr id="15" name="椭圆 14"/>
            <p:cNvSpPr/>
            <p:nvPr/>
          </p:nvSpPr>
          <p:spPr>
            <a:xfrm>
              <a:off x="6177776" y="1807948"/>
              <a:ext cx="1115122" cy="111512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L 形 15"/>
            <p:cNvSpPr/>
            <p:nvPr/>
          </p:nvSpPr>
          <p:spPr>
            <a:xfrm rot="18900000">
              <a:off x="6407879" y="2115623"/>
              <a:ext cx="654917" cy="382985"/>
            </a:xfrm>
            <a:prstGeom prst="corner">
              <a:avLst>
                <a:gd name="adj1" fmla="val 28880"/>
                <a:gd name="adj2" fmla="val 2700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7" name="矩形 16"/>
          <p:cNvSpPr/>
          <p:nvPr/>
        </p:nvSpPr>
        <p:spPr>
          <a:xfrm>
            <a:off x="8794525" y="4908982"/>
            <a:ext cx="3057247" cy="670120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3200" b="1" dirty="0">
                <a:solidFill>
                  <a:schemeClr val="bg1"/>
                </a:solidFill>
              </a:rPr>
              <a:t>快捷简单的登录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A3C88957-8348-4B2A-BC87-1AA6CAACED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3529" y="2633146"/>
            <a:ext cx="5120162" cy="2977744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90363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4.07407E-6 L -0.22344 0.00023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17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4.07407E-6 L -0.22604 -0.00093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30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35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 animBg="1"/>
      <p:bldP spid="13" grpId="0" animBg="1"/>
      <p:bldP spid="1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系统的登录</a:t>
            </a:r>
          </a:p>
        </p:txBody>
      </p:sp>
      <p:grpSp>
        <p:nvGrpSpPr>
          <p:cNvPr id="20" name="组 19"/>
          <p:cNvGrpSpPr/>
          <p:nvPr/>
        </p:nvGrpSpPr>
        <p:grpSpPr>
          <a:xfrm>
            <a:off x="930166" y="3604676"/>
            <a:ext cx="3300312" cy="2553753"/>
            <a:chOff x="930166" y="3604676"/>
            <a:chExt cx="3300312" cy="2553753"/>
          </a:xfrm>
        </p:grpSpPr>
        <p:sp>
          <p:nvSpPr>
            <p:cNvPr id="18" name="矩形 17"/>
            <p:cNvSpPr/>
            <p:nvPr/>
          </p:nvSpPr>
          <p:spPr>
            <a:xfrm>
              <a:off x="930166" y="3604676"/>
              <a:ext cx="3300312" cy="255375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文本框 8"/>
            <p:cNvSpPr txBox="1"/>
            <p:nvPr/>
          </p:nvSpPr>
          <p:spPr>
            <a:xfrm>
              <a:off x="1034112" y="3755090"/>
              <a:ext cx="3092420" cy="12692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脱离老式系统的观念，达到界面一目了然，快速上手的效果。</a:t>
              </a:r>
              <a:endParaRPr lang="en-US" altLang="zh-CN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endParaRPr lang="en-US" altLang="zh-CN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拒绝界面胡乱跳转，一个窗口搞定所有操作问题</a:t>
              </a:r>
            </a:p>
          </p:txBody>
        </p:sp>
      </p:grpSp>
      <p:grpSp>
        <p:nvGrpSpPr>
          <p:cNvPr id="24" name="组 23"/>
          <p:cNvGrpSpPr/>
          <p:nvPr/>
        </p:nvGrpSpPr>
        <p:grpSpPr>
          <a:xfrm>
            <a:off x="4466626" y="3604676"/>
            <a:ext cx="3300312" cy="2553753"/>
            <a:chOff x="930166" y="3604676"/>
            <a:chExt cx="3300312" cy="2553753"/>
          </a:xfrm>
        </p:grpSpPr>
        <p:sp>
          <p:nvSpPr>
            <p:cNvPr id="25" name="矩形 24"/>
            <p:cNvSpPr/>
            <p:nvPr/>
          </p:nvSpPr>
          <p:spPr>
            <a:xfrm>
              <a:off x="930166" y="3604676"/>
              <a:ext cx="3300312" cy="255375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文本框 8"/>
            <p:cNvSpPr txBox="1"/>
            <p:nvPr/>
          </p:nvSpPr>
          <p:spPr>
            <a:xfrm>
              <a:off x="1034112" y="3755090"/>
              <a:ext cx="3092420" cy="12692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设有抬头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logo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标题点击快速回到主窗口功能。</a:t>
              </a:r>
              <a:endParaRPr lang="en-US" altLang="zh-CN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点击切换背景按钮，随时切换背景图，让软件总能给你一种不一样的体验。</a:t>
              </a:r>
            </a:p>
          </p:txBody>
        </p:sp>
      </p:grpSp>
      <p:grpSp>
        <p:nvGrpSpPr>
          <p:cNvPr id="29" name="组 28"/>
          <p:cNvGrpSpPr/>
          <p:nvPr/>
        </p:nvGrpSpPr>
        <p:grpSpPr>
          <a:xfrm>
            <a:off x="8003086" y="3604676"/>
            <a:ext cx="3300312" cy="2553753"/>
            <a:chOff x="930166" y="3604676"/>
            <a:chExt cx="3300312" cy="2553753"/>
          </a:xfrm>
        </p:grpSpPr>
        <p:sp>
          <p:nvSpPr>
            <p:cNvPr id="30" name="矩形 29"/>
            <p:cNvSpPr/>
            <p:nvPr/>
          </p:nvSpPr>
          <p:spPr>
            <a:xfrm>
              <a:off x="930166" y="3604676"/>
              <a:ext cx="3300312" cy="255375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31" name="文本框 8"/>
            <p:cNvSpPr txBox="1"/>
            <p:nvPr/>
          </p:nvSpPr>
          <p:spPr>
            <a:xfrm>
              <a:off x="1034112" y="3755090"/>
              <a:ext cx="3092420" cy="12692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上方四个主功能，下方八个功能分支，实现看到哪就能点到哪操控室式的体验。</a:t>
              </a:r>
              <a:endParaRPr lang="en-US" altLang="zh-CN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endParaRPr lang="en-US" altLang="zh-CN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左上角的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logo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标识，点睛之笔，明确表明软件使用方。</a:t>
              </a:r>
              <a:endParaRPr lang="en-US" altLang="zh-CN" sz="1200" dirty="0">
                <a:solidFill>
                  <a:schemeClr val="bg1"/>
                </a:solidFill>
                <a:latin typeface="+mn-ea"/>
              </a:endParaRPr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2F0C81FD-1E2A-4D25-9DA7-3BBEA089D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166" y="1678564"/>
            <a:ext cx="3300312" cy="1926111"/>
          </a:xfrm>
          <a:prstGeom prst="rect">
            <a:avLst/>
          </a:prstGeom>
          <a:ln w="127000" cap="rnd">
            <a:noFill/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FD16804-62C3-48F4-B045-6DB05B9328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3086" y="1679726"/>
            <a:ext cx="3300312" cy="1924950"/>
          </a:xfrm>
          <a:prstGeom prst="rect">
            <a:avLst/>
          </a:prstGeom>
          <a:ln w="127000" cap="rnd">
            <a:noFill/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ACED05D-7CCC-4A6A-A18D-BD49F20F30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6626" y="1685306"/>
            <a:ext cx="3300312" cy="1919370"/>
          </a:xfrm>
          <a:prstGeom prst="rect">
            <a:avLst/>
          </a:prstGeom>
          <a:ln w="127000" cap="rnd">
            <a:noFill/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6561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整套借书流程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总结报告-精致渐变-清新蓝绿-PPT模板</Template>
  <TotalTime>384</TotalTime>
  <Words>740</Words>
  <Application>Microsoft Office PowerPoint</Application>
  <PresentationFormat>宽屏</PresentationFormat>
  <Paragraphs>160</Paragraphs>
  <Slides>26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26</vt:i4>
      </vt:variant>
    </vt:vector>
  </HeadingPairs>
  <TitlesOfParts>
    <vt:vector size="34" baseType="lpstr">
      <vt:lpstr>等线</vt:lpstr>
      <vt:lpstr>Microsoft YaHei</vt:lpstr>
      <vt:lpstr>Microsoft YaHei</vt:lpstr>
      <vt:lpstr>Arial</vt:lpstr>
      <vt:lpstr>Century Gothic</vt:lpstr>
      <vt:lpstr>Segoe UI Light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861504675@qq.com</dc:creator>
  <cp:keywords/>
  <dc:description/>
  <cp:lastModifiedBy>861504675@qq.com</cp:lastModifiedBy>
  <cp:revision>33</cp:revision>
  <dcterms:created xsi:type="dcterms:W3CDTF">2020-12-31T03:47:18Z</dcterms:created>
  <dcterms:modified xsi:type="dcterms:W3CDTF">2020-12-31T10:24:17Z</dcterms:modified>
  <cp:category/>
</cp:coreProperties>
</file>

<file path=docProps/thumbnail.jpeg>
</file>